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4" r:id="rId5"/>
    <p:sldId id="266" r:id="rId6"/>
    <p:sldId id="259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868AC59-0D74-417E-B62F-F26E71DCE9DF}" type="datetimeFigureOut">
              <a:rPr lang="en-US" smtClean="0"/>
              <a:pPr/>
              <a:t>12/18/2010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AAB7797-4ACB-453D-9EF6-4E83C58233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6477000" cy="1828800"/>
          </a:xfrm>
        </p:spPr>
        <p:txBody>
          <a:bodyPr/>
          <a:lstStyle/>
          <a:p>
            <a:r>
              <a:rPr lang="en-US" u="sng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Castellar" pitchFamily="18" charset="0"/>
              </a:rPr>
              <a:t>UNIT - 13</a:t>
            </a:r>
            <a:endParaRPr lang="en-US" u="sng" dirty="0">
              <a:solidFill>
                <a:schemeClr val="accent2">
                  <a:lumMod val="60000"/>
                  <a:lumOff val="40000"/>
                </a:schemeClr>
              </a:solidFill>
              <a:latin typeface="Castellar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352800"/>
            <a:ext cx="6705600" cy="6858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solidFill>
                  <a:srgbClr val="FFFF00"/>
                </a:solidFill>
                <a:latin typeface="Algerian" pitchFamily="82" charset="0"/>
              </a:rPr>
              <a:t>BUSINESS CYCLES</a:t>
            </a:r>
            <a:endParaRPr lang="en-US" sz="5400" dirty="0">
              <a:solidFill>
                <a:srgbClr val="FFFF0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Business Cycle:</a:t>
            </a:r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16764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term business cycle refers to a wave like fluctuation in the overall level of economic activity particularly in national output, income, employment, and prices that occur in a more or less regular time sequence.</a:t>
            </a:r>
          </a:p>
          <a:p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It is nothing but rhythmic fluctuation in the segregate level of a economic activity of a nation.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09600" y="304800"/>
            <a:ext cx="8153400" cy="990600"/>
          </a:xfrm>
        </p:spPr>
        <p:txBody>
          <a:bodyPr>
            <a:normAutofit/>
          </a:bodyPr>
          <a:lstStyle/>
          <a:p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Causes of Business Cycle:</a:t>
            </a:r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1791831"/>
            <a:ext cx="830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Climatic conditions.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Psychological factors.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Due to innovation carried out in industries.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Due to non monetary factors (war, earthquakes, strikes etc.).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Due to under or over consumption.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Due to investment.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Due to excess of investment over savings, etc.</a:t>
            </a: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1" y="838200"/>
            <a:ext cx="7315199" cy="541019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838200" y="838200"/>
            <a:ext cx="228600" cy="5486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990600" y="609600"/>
            <a:ext cx="76200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1143000"/>
            <a:ext cx="1905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Steady growth line </a:t>
            </a: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Or</a:t>
            </a:r>
          </a:p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Full employment line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14800" y="2667000"/>
            <a:ext cx="3048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14800" y="3200400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Isosceles Triangle 7"/>
          <p:cNvSpPr/>
          <p:nvPr/>
        </p:nvSpPr>
        <p:spPr>
          <a:xfrm>
            <a:off x="3962400" y="3733800"/>
            <a:ext cx="228600" cy="15240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Isosceles Triangle 8"/>
          <p:cNvSpPr/>
          <p:nvPr/>
        </p:nvSpPr>
        <p:spPr>
          <a:xfrm rot="16782187">
            <a:off x="4018675" y="3684492"/>
            <a:ext cx="228600" cy="15240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Isosceles Triangle 9"/>
          <p:cNvSpPr/>
          <p:nvPr/>
        </p:nvSpPr>
        <p:spPr>
          <a:xfrm rot="20004534">
            <a:off x="3974460" y="3480928"/>
            <a:ext cx="280681" cy="12021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96000" y="1905000"/>
            <a:ext cx="2286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6000" y="2819400"/>
            <a:ext cx="2286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Isosceles Triangle 12"/>
          <p:cNvSpPr/>
          <p:nvPr/>
        </p:nvSpPr>
        <p:spPr>
          <a:xfrm rot="20004636">
            <a:off x="6078011" y="2530645"/>
            <a:ext cx="304800" cy="152400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019800" y="2971800"/>
            <a:ext cx="1524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0" y="1600200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Prosperity  </a:t>
            </a:r>
            <a:endParaRPr lang="en-US" sz="2000" b="1" u="sng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133601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high level of output, income, employment &amp; trade.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high level of purchasing power, consumption expenditure &amp; demand.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expansion in bank credit.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Share market gives handsome gains.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 state of enthusiasm exist in business community.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Industrial &amp; economic activities show remarkable expansion.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4019490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Boom  </a:t>
            </a:r>
            <a:endParaRPr lang="en-US" sz="2000" b="1" u="sng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4385608"/>
            <a:ext cx="8305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Prices, wages, interest, incomes, profits moves in upward direction.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Business people borrow more and invest.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There is higher output, income and employment.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Higher purchasing power &amp; level of effective demand reaches to new heights.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It is a symptom of end of prosperity phase and beginning of recession.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Phases of Business Cycle:</a:t>
            </a:r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Phases of Business Cycle:</a:t>
            </a:r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4343400"/>
            <a:ext cx="8305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Reduction in volume of output, trade and other transactions.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Increase in the level of unemployment.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Reduction in aggregate income.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Reduction in prices and fall in interest rate.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Decline in consumption expenditure &amp; fall in the level of demand.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Reduction in the investment.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3867090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Depression </a:t>
            </a:r>
            <a:endParaRPr lang="en-US" sz="2000" b="1" u="sng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" y="1600200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Recession  </a:t>
            </a:r>
            <a:endParaRPr lang="en-US" sz="2000" b="1" u="sng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" y="2209800"/>
            <a:ext cx="815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It is a period of time where in the aggregate level of economic activity starts declining. There is contraction and slowing down of business activity.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09600" y="2949714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Output, income, employment &amp; trade starts declining.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Purchasing power, consumption expenditure &amp; demand starts declining.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09600" y="1752600"/>
            <a:ext cx="662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000" b="1" u="sng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Recovery  </a:t>
            </a:r>
            <a:endParaRPr lang="en-US" sz="2000" b="1" u="sng" dirty="0">
              <a:solidFill>
                <a:schemeClr val="accent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209800"/>
            <a:ext cx="8305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Increase in government expenditure.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Changes in production techniques.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Diversification in investment in new regions.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Exploration of new sources of energy.</a:t>
            </a: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New innovations.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Theories of Business Cycle:</a:t>
            </a:r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600200"/>
            <a:ext cx="7620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Schumpeter’s innovations theory of Business Cycles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Over investment theory of Von Hayek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Hawtrey’s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Pure Monetary Theory of Trade Cycle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Modern Theory: Interaction of Multiplier &amp; accelerator principle</a:t>
            </a: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20574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Measures to control Business Cycle:</a:t>
            </a:r>
            <a:endParaRPr lang="en-US" sz="28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752600"/>
            <a:ext cx="8458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Monetary measures:</a:t>
            </a:r>
          </a:p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Monetary policy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Fiscal policy</a:t>
            </a:r>
          </a:p>
          <a:p>
            <a:pPr>
              <a:buFont typeface="Wingdings" pitchFamily="2" charset="2"/>
              <a:buChar char="Ø"/>
            </a:pPr>
            <a:endParaRPr lang="en-US" sz="20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Physical control</a:t>
            </a:r>
          </a:p>
          <a:p>
            <a:pPr>
              <a:buFont typeface="Wingdings" pitchFamily="2" charset="2"/>
              <a:buChar char="Ø"/>
            </a:pPr>
            <a:endParaRPr lang="en-US" sz="20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368</TotalTime>
  <Words>423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UNIT - 13</vt:lpstr>
      <vt:lpstr>Business Cycle:</vt:lpstr>
      <vt:lpstr>Causes of Business Cycle:</vt:lpstr>
      <vt:lpstr>Slide 4</vt:lpstr>
      <vt:lpstr>Phases of Business Cycle:</vt:lpstr>
      <vt:lpstr>Phases of Business Cycle:</vt:lpstr>
      <vt:lpstr>Slide 7</vt:lpstr>
      <vt:lpstr>Theories of Business Cycle:</vt:lpstr>
      <vt:lpstr>Measures to control Business Cycle: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- 13</dc:title>
  <dc:creator>nidhi</dc:creator>
  <cp:lastModifiedBy>nidhi</cp:lastModifiedBy>
  <cp:revision>27</cp:revision>
  <dcterms:created xsi:type="dcterms:W3CDTF">2010-06-19T07:24:21Z</dcterms:created>
  <dcterms:modified xsi:type="dcterms:W3CDTF">2010-12-18T10:14:16Z</dcterms:modified>
</cp:coreProperties>
</file>